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tags/tag1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6.xml" ContentType="application/vnd.openxmlformats-officedocument.presentationml.tags+xml"/>
  <Override PartName="/ppt/notesSlides/notesSlide20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72" r:id="rId2"/>
    <p:sldId id="444" r:id="rId3"/>
    <p:sldId id="428" r:id="rId4"/>
    <p:sldId id="387" r:id="rId5"/>
    <p:sldId id="260" r:id="rId6"/>
    <p:sldId id="353" r:id="rId7"/>
    <p:sldId id="445" r:id="rId8"/>
    <p:sldId id="305" r:id="rId9"/>
    <p:sldId id="369" r:id="rId10"/>
    <p:sldId id="302" r:id="rId11"/>
    <p:sldId id="301" r:id="rId12"/>
    <p:sldId id="308" r:id="rId13"/>
    <p:sldId id="446" r:id="rId14"/>
    <p:sldId id="447" r:id="rId15"/>
    <p:sldId id="277" r:id="rId16"/>
    <p:sldId id="448" r:id="rId17"/>
    <p:sldId id="449" r:id="rId18"/>
    <p:sldId id="309" r:id="rId19"/>
    <p:sldId id="450" r:id="rId20"/>
    <p:sldId id="451" r:id="rId21"/>
    <p:sldId id="454" r:id="rId22"/>
    <p:sldId id="455" r:id="rId23"/>
    <p:sldId id="462" r:id="rId24"/>
    <p:sldId id="464" r:id="rId25"/>
    <p:sldId id="463" r:id="rId26"/>
    <p:sldId id="452" r:id="rId27"/>
    <p:sldId id="453" r:id="rId28"/>
    <p:sldId id="414" r:id="rId29"/>
    <p:sldId id="467" r:id="rId30"/>
    <p:sldId id="465" r:id="rId31"/>
    <p:sldId id="466" r:id="rId32"/>
    <p:sldId id="426" r:id="rId33"/>
    <p:sldId id="470" r:id="rId34"/>
    <p:sldId id="460" r:id="rId35"/>
    <p:sldId id="468" r:id="rId36"/>
    <p:sldId id="469" r:id="rId37"/>
    <p:sldId id="461" r:id="rId38"/>
    <p:sldId id="328" r:id="rId39"/>
    <p:sldId id="456" r:id="rId40"/>
    <p:sldId id="267" r:id="rId41"/>
    <p:sldId id="268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386"/>
    <p:restoredTop sz="94662"/>
  </p:normalViewPr>
  <p:slideViewPr>
    <p:cSldViewPr snapToGrid="0" snapToObjects="1">
      <p:cViewPr varScale="1">
        <p:scale>
          <a:sx n="183" d="100"/>
          <a:sy n="183" d="100"/>
        </p:scale>
        <p:origin x="3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3" d="100"/>
          <a:sy n="83" d="100"/>
        </p:scale>
        <p:origin x="368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6EE29-1A90-1146-96FE-FD5979F1AFC2}" type="datetimeFigureOut">
              <a:rPr lang="en-US" smtClean="0"/>
              <a:t>9/7/21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35FC3-32BC-8944-9A93-91001972B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22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41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156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95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58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922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5006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0032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50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782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473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67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301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34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12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1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905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97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029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271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611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36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36111-0DD0-A649-B175-0A587936DD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E68248-0D13-4E44-85BD-5DC725267D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92126-B2ED-FD4E-998D-F1C3F7013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EC454-980A-1648-A618-DD632B091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B79D3-ADA7-AF41-B539-FA750F14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096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29A9-A6BA-A04E-B795-D3A7A9E34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669CD-016E-E141-A822-51BA5DC70F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2BA74-34F8-A643-885D-AC8A1C56A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EFD8D-9A2F-864A-B70D-30533796E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FE312-791F-CB4F-B0A3-83FE86A6A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530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33493E-6CB0-F64F-A4C7-59050567E5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30D027-B634-0E47-BDC7-6233A8243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9491E-479F-D743-88BE-9AEA3E395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30D22-C2D7-7149-AE7F-B1489024C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03F8-FCFA-E444-A660-57DFF2FC4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70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1-Cours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43543" y="2514600"/>
            <a:ext cx="12192000" cy="4343400"/>
          </a:xfrm>
          <a:prstGeom prst="rect">
            <a:avLst/>
          </a:prstGeom>
        </p:spPr>
      </p:pic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16458" y="2209803"/>
            <a:ext cx="11046177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67" b="1" baseline="0">
                <a:solidFill>
                  <a:srgbClr val="0099CC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Course Title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812805" y="3657600"/>
            <a:ext cx="10507873" cy="4460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Sub Topic Title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2"/>
          <a:stretch/>
        </p:blipFill>
        <p:spPr>
          <a:xfrm>
            <a:off x="4286201" y="4038600"/>
            <a:ext cx="7891289" cy="2839093"/>
          </a:xfrm>
          <a:prstGeom prst="rect">
            <a:avLst/>
          </a:prstGeom>
        </p:spPr>
      </p:pic>
      <p:cxnSp>
        <p:nvCxnSpPr>
          <p:cNvPr id="24" name="Straight Connector 23"/>
          <p:cNvCxnSpPr/>
          <p:nvPr userDrawn="1"/>
        </p:nvCxnSpPr>
        <p:spPr>
          <a:xfrm>
            <a:off x="812805" y="3505200"/>
            <a:ext cx="10507873" cy="0"/>
          </a:xfrm>
          <a:prstGeom prst="line">
            <a:avLst/>
          </a:prstGeom>
          <a:ln w="63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279401"/>
            <a:ext cx="3242733" cy="910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081991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3_Terminal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Terminal Objective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 baseline="0">
                <a:solidFill>
                  <a:schemeClr val="bg2"/>
                </a:solidFill>
              </a:defRPr>
            </a:lvl1pPr>
            <a:lvl2pPr marL="304792" indent="-302676">
              <a:buClr>
                <a:schemeClr val="accent2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accent2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02873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5_Key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Key Topics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 baseline="0">
                <a:solidFill>
                  <a:schemeClr val="bg2"/>
                </a:solidFill>
              </a:defRPr>
            </a:lvl1pPr>
            <a:lvl2pPr marL="304792" indent="-302676">
              <a:buClr>
                <a:schemeClr val="accent2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accent2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9706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1-Modu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 userDrawn="1"/>
        </p:nvCxnSpPr>
        <p:spPr>
          <a:xfrm>
            <a:off x="0" y="3124200"/>
            <a:ext cx="12177485" cy="0"/>
          </a:xfrm>
          <a:prstGeom prst="line">
            <a:avLst/>
          </a:prstGeom>
          <a:ln w="13017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819403"/>
            <a:ext cx="12177485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67" b="1" baseline="0">
                <a:solidFill>
                  <a:schemeClr val="tx2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Module Title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-3208421" y="1371600"/>
            <a:ext cx="15400421" cy="548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27995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4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0" y="2518348"/>
            <a:ext cx="1219200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17605" y="800325"/>
            <a:ext cx="4821529" cy="6072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3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2"/>
          <a:stretch/>
        </p:blipFill>
        <p:spPr>
          <a:xfrm>
            <a:off x="4286201" y="4018908"/>
            <a:ext cx="7891289" cy="2839093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118199" y="1598705"/>
            <a:ext cx="4845051" cy="19240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200">
                <a:solidFill>
                  <a:schemeClr val="bg2"/>
                </a:solidFill>
              </a:defRPr>
            </a:lvl1pPr>
            <a:lvl2pPr marL="609585" indent="0">
              <a:buNone/>
              <a:defRPr>
                <a:solidFill>
                  <a:srgbClr val="141414"/>
                </a:solidFill>
              </a:defRPr>
            </a:lvl2pPr>
            <a:lvl3pPr marL="1219170" indent="0">
              <a:buNone/>
              <a:defRPr>
                <a:solidFill>
                  <a:srgbClr val="141414"/>
                </a:solidFill>
              </a:defRPr>
            </a:lvl3pPr>
            <a:lvl4pPr marL="1828754" indent="0">
              <a:buNone/>
              <a:defRPr>
                <a:solidFill>
                  <a:srgbClr val="141414"/>
                </a:solidFill>
              </a:defRPr>
            </a:lvl4pPr>
            <a:lvl5pPr marL="2438339" indent="0">
              <a:buNone/>
              <a:defRPr>
                <a:solidFill>
                  <a:srgbClr val="141414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ID</a:t>
            </a:r>
            <a:br>
              <a:rPr lang="en-US" dirty="0"/>
            </a:br>
            <a:r>
              <a:rPr lang="en-US" dirty="0"/>
              <a:t>Email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638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4_Recap or Review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Recap or Review – use any color slide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61638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3_Ask Question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Ask learner-centered questions - any color slide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33405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2_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– Black Background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6779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38740-2DAE-3842-AE5E-80D205F8C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4E6E6-160D-E141-AE83-BFC44DE0E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93AE2-6743-774B-8FD0-41F4C5F78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6C6D5-CDEC-A444-9C78-2C1E39F5F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1C456-44A2-804C-9CFA-002CA30EE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82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57A42-0E98-4744-B505-D36A8595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41ABC-EB2A-6443-A7D9-6FDC190B2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A7416-A84B-004F-8026-B5B803A7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F29F3-1CB2-D141-8923-2DF23CF47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9F08A-E327-B740-97F2-E53D0EA66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87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725C3-CB18-9444-8F80-F9D337075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AE70E-53F3-594F-B1F2-4BC4520A42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AB3D51-9C37-7645-9179-1AE520884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A70EB2-5E2E-B841-BA5F-1FEEB2920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9/7/21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F9F1A-0B8F-B147-B3EC-FB4190325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5501A1-1877-7F4E-A69C-6304DCF97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66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3696E-4C73-7A45-8730-8D56FA81D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FB89E6-7813-E048-BCD1-DD3F4C124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E71681-F5E9-964F-A75A-E426753F1B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31653F-E1BA-B449-B388-94BA9BE1F7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AFF708-AB38-9145-BFD9-729E2BD258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40543E-C0B6-9640-BB96-4D138C573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9/7/21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3FEBDD-87AA-614C-9BE6-7E54327DD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10865-C8B0-BF4F-86E2-F2D07E4E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790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E52AC-EF0A-AF49-AFEB-56FBD735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25D637-B7EA-E742-8F8C-E38422269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9/7/21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42F44-EEE1-224D-B64F-F43E69F47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2D4186-8553-C244-88AC-3B22C33D2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951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5A2EE5-6E02-E04F-9D90-955CCC31F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9/7/21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6EB2F4-2501-3C42-A695-649CC5903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7B189-DF98-614A-A25F-D7E4552F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3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C4F74-19E6-C14D-B8BB-BC1E2C0FB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FAB5F-F801-594C-AC97-FF5F2BE3E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E1DF5-74B8-B44E-803C-90B6663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EBD4CD-5708-2E4A-BDD3-70C632733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9/7/21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F9788B-BBD0-504F-AC6E-34718FAB8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EF3E8-9560-ED4F-BCBC-7FF0B644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42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2CDB8-1781-DA4C-878D-9775EFC7C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25EBC6-D084-594E-9400-18F06EF59B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89DC4C-2571-0D44-B7AC-5DB2C91B47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5E2B1-1172-634E-84BE-4F79AD5DA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9/7/21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FDFE7-2750-7049-A654-5A61E0225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DFCEC6-0755-D646-B9A4-9AE2C8FCD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14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D2C3F"/>
            </a:gs>
            <a:gs pos="100000">
              <a:srgbClr val="0A0D16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F3440B-5A16-A540-A73B-E2843F6F8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3492B-B937-5544-B7BE-F549DEEE0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97543-4697-1848-B9DB-4347805E70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8553D-62A4-B94A-B303-E17560B89933}" type="datetimeFigureOut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E7059-0CB6-4C4B-A8AB-AC448C5FF4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590A7-E062-1742-85F0-5B0DC06F7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46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7" r:id="rId15"/>
    <p:sldLayoutId id="2147483669" r:id="rId16"/>
    <p:sldLayoutId id="2147483670" r:id="rId17"/>
    <p:sldLayoutId id="2147483671" r:id="rId18"/>
    <p:sldLayoutId id="2147483672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tutorialspoint.com/graphql/graphql_architecture.htm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graphql/graphql_architecture.ht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ovies-graphql.cfapps.io/q?query=" TargetMode="External"/><Relationship Id="rId2" Type="http://schemas.openxmlformats.org/officeDocument/2006/relationships/hyperlink" Target="https://movies-graphql-dot-tech-services-1000201953.uc.r.appspot.com/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ovies-graphql.cfapps.io/q?query=" TargetMode="External"/><Relationship Id="rId2" Type="http://schemas.openxmlformats.org/officeDocument/2006/relationships/hyperlink" Target="https://movies-graphql-dot-tech-services-1000201953.uc.r.appspot.com/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Glossary/Truthy#:~:text=On%20this%20Page&amp;text=In%20JavaScript%2C%20a%20truthy%20value,%2C%20undefined%20%2C%20and%20NaN%20)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tutorialspoint.com/graphql/graphql_architecture.ht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616458" y="2209803"/>
            <a:ext cx="11046177" cy="748988"/>
          </a:xfrm>
        </p:spPr>
        <p:txBody>
          <a:bodyPr/>
          <a:lstStyle/>
          <a:p>
            <a:r>
              <a:rPr lang="en-US" dirty="0" err="1"/>
              <a:t>GraphQL</a:t>
            </a:r>
            <a:r>
              <a:rPr lang="en-US" dirty="0"/>
              <a:t> and React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914401" y="4038600"/>
            <a:ext cx="3860796" cy="2108200"/>
          </a:xfrm>
        </p:spPr>
        <p:txBody>
          <a:bodyPr>
            <a:normAutofit/>
          </a:bodyPr>
          <a:lstStyle/>
          <a:p>
            <a:pPr algn="l"/>
            <a:r>
              <a:rPr lang="en-US" sz="1867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Jason Monroe - 688776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492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22AD07-DC07-0C4A-B824-91700EDDB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026" y="1666306"/>
            <a:ext cx="7272197" cy="353913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D55941B-251C-CC44-A9BB-5203B01D34C7}"/>
              </a:ext>
            </a:extLst>
          </p:cNvPr>
          <p:cNvSpPr txBox="1">
            <a:spLocks/>
          </p:cNvSpPr>
          <p:nvPr/>
        </p:nvSpPr>
        <p:spPr>
          <a:xfrm>
            <a:off x="333375" y="365125"/>
            <a:ext cx="10515600" cy="11636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67" dirty="0" err="1"/>
              <a:t>GraphQL</a:t>
            </a:r>
            <a:r>
              <a:rPr lang="en-US" sz="4267" dirty="0"/>
              <a:t> Architectures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1A66AB-BE22-A74D-B076-3A9EB829BA50}"/>
              </a:ext>
            </a:extLst>
          </p:cNvPr>
          <p:cNvSpPr txBox="1"/>
          <p:nvPr/>
        </p:nvSpPr>
        <p:spPr>
          <a:xfrm>
            <a:off x="5591175" y="5471411"/>
            <a:ext cx="194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Integrated systems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81B84B-F9D1-9C47-B74D-9BC0A39E0CD3}"/>
              </a:ext>
            </a:extLst>
          </p:cNvPr>
          <p:cNvSpPr/>
          <p:nvPr/>
        </p:nvSpPr>
        <p:spPr>
          <a:xfrm>
            <a:off x="2826811" y="6221998"/>
            <a:ext cx="64713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https://www.tutorialspoint.com/graphql/graphql_architecture.htm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230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2DB0A5-32C1-3044-852F-79465DF014E7}"/>
              </a:ext>
            </a:extLst>
          </p:cNvPr>
          <p:cNvSpPr/>
          <p:nvPr/>
        </p:nvSpPr>
        <p:spPr>
          <a:xfrm>
            <a:off x="2826811" y="6221998"/>
            <a:ext cx="64713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https://www.tutorialspoint.com/graphql/graphql_architecture.htm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3AB84E-5863-4D42-81C8-9F689E0AC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400" y="1735279"/>
            <a:ext cx="6810172" cy="33142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786CFB-C607-5344-9782-44B64776401F}"/>
              </a:ext>
            </a:extLst>
          </p:cNvPr>
          <p:cNvSpPr txBox="1"/>
          <p:nvPr/>
        </p:nvSpPr>
        <p:spPr>
          <a:xfrm>
            <a:off x="5657568" y="5317264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Hybrid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72E1877-E681-6F48-A69F-D2F17559341F}"/>
              </a:ext>
            </a:extLst>
          </p:cNvPr>
          <p:cNvSpPr txBox="1">
            <a:spLocks/>
          </p:cNvSpPr>
          <p:nvPr/>
        </p:nvSpPr>
        <p:spPr>
          <a:xfrm>
            <a:off x="333375" y="365125"/>
            <a:ext cx="10515600" cy="11636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67" dirty="0" err="1"/>
              <a:t>GraphQL</a:t>
            </a:r>
            <a:r>
              <a:rPr lang="en-US" sz="4267" dirty="0"/>
              <a:t> Architectures</a:t>
            </a:r>
          </a:p>
        </p:txBody>
      </p:sp>
    </p:spTree>
    <p:extLst>
      <p:ext uri="{BB962C8B-B14F-4D97-AF65-F5344CB8AC3E}">
        <p14:creationId xmlns:p14="http://schemas.microsoft.com/office/powerpoint/2010/main" val="2124406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10638" y="224877"/>
            <a:ext cx="10515600" cy="1008905"/>
          </a:xfrm>
        </p:spPr>
        <p:txBody>
          <a:bodyPr/>
          <a:lstStyle/>
          <a:p>
            <a:r>
              <a:rPr lang="en-US" sz="4267" dirty="0"/>
              <a:t>Schema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22944EB-51FF-B045-9DDF-9878B2C60F42}"/>
              </a:ext>
            </a:extLst>
          </p:cNvPr>
          <p:cNvSpPr txBox="1">
            <a:spLocks/>
          </p:cNvSpPr>
          <p:nvPr/>
        </p:nvSpPr>
        <p:spPr>
          <a:xfrm>
            <a:off x="460048" y="1056223"/>
            <a:ext cx="6990063" cy="108737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2000" dirty="0" err="1">
                <a:solidFill>
                  <a:srgbClr val="C4E3B0"/>
                </a:solidFill>
              </a:rPr>
              <a:t>Schema.js</a:t>
            </a:r>
            <a:r>
              <a:rPr lang="en-US" sz="2000" dirty="0">
                <a:solidFill>
                  <a:srgbClr val="C4E3B0"/>
                </a:solidFill>
              </a:rPr>
              <a:t> file in </a:t>
            </a:r>
            <a:r>
              <a:rPr lang="en-US" sz="2000" dirty="0" err="1">
                <a:solidFill>
                  <a:srgbClr val="C4E3B0"/>
                </a:solidFill>
              </a:rPr>
              <a:t>GraphQL</a:t>
            </a:r>
            <a:r>
              <a:rPr lang="en-US" sz="2000" dirty="0">
                <a:solidFill>
                  <a:srgbClr val="C4E3B0"/>
                </a:solidFill>
              </a:rPr>
              <a:t> server determines strongly typed data models and the supported queries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2000" dirty="0">
              <a:solidFill>
                <a:srgbClr val="C4E3B0"/>
              </a:solidFill>
            </a:endParaRP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2000" dirty="0">
              <a:solidFill>
                <a:srgbClr val="C4E3B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altLang="en-US" sz="2000" dirty="0"/>
          </a:p>
          <a:p>
            <a:pPr>
              <a:buFont typeface="Wingdings" pitchFamily="2" charset="2"/>
              <a:buChar char="Ø"/>
            </a:pP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6FCA16-6179-8442-92C8-CA57CDDFE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166" y="6980"/>
            <a:ext cx="4245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28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10638" y="224877"/>
            <a:ext cx="10515600" cy="1008905"/>
          </a:xfrm>
        </p:spPr>
        <p:txBody>
          <a:bodyPr/>
          <a:lstStyle/>
          <a:p>
            <a:r>
              <a:rPr lang="en-US" sz="4267" dirty="0"/>
              <a:t>Schema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22944EB-51FF-B045-9DDF-9878B2C60F42}"/>
              </a:ext>
            </a:extLst>
          </p:cNvPr>
          <p:cNvSpPr txBox="1">
            <a:spLocks/>
          </p:cNvSpPr>
          <p:nvPr/>
        </p:nvSpPr>
        <p:spPr>
          <a:xfrm>
            <a:off x="460048" y="1056222"/>
            <a:ext cx="5101303" cy="369566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C4E3B0"/>
                </a:solidFill>
              </a:rPr>
              <a:t>Two queries are defined here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C4E3B0"/>
                </a:solidFill>
              </a:rPr>
              <a:t>”movies” which returns all movies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C4E3B0"/>
                </a:solidFill>
              </a:rPr>
              <a:t>“movie” which accepts an index argument and returns the movie with the corresponding index.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2000" dirty="0">
              <a:solidFill>
                <a:srgbClr val="C4E3B0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C4E3B0"/>
                </a:solidFill>
              </a:rPr>
              <a:t>Every query starts with a property that indicates its name, what type of data it returns, optional arguments , a resolve property that defines a resolver function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2000" dirty="0">
              <a:solidFill>
                <a:srgbClr val="C4E3B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altLang="en-US" sz="2000" dirty="0"/>
          </a:p>
          <a:p>
            <a:pPr>
              <a:buFont typeface="Wingdings" pitchFamily="2" charset="2"/>
              <a:buChar char="Ø"/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4DF23A-5E0A-884D-94DB-A07FAA0C5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300" y="678245"/>
            <a:ext cx="64897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5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448" y="2717800"/>
            <a:ext cx="12177485" cy="748988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GraphQL</a:t>
            </a:r>
            <a:r>
              <a:rPr lang="en-US" dirty="0">
                <a:solidFill>
                  <a:schemeClr val="bg1"/>
                </a:solidFill>
              </a:rPr>
              <a:t> Queries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8691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EE3EA5-4F7B-3A46-A2F3-FF2140409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253" y="1664241"/>
            <a:ext cx="3255724" cy="3104734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753246" y="94375"/>
            <a:ext cx="4842476" cy="65783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67" dirty="0"/>
              <a:t>Querying Server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0049" y="1056222"/>
            <a:ext cx="5979662" cy="432077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800" dirty="0" err="1">
                <a:solidFill>
                  <a:srgbClr val="C4E3B0"/>
                </a:solidFill>
              </a:rPr>
              <a:t>GraphQL</a:t>
            </a:r>
            <a:r>
              <a:rPr lang="en-US" sz="2800" dirty="0">
                <a:solidFill>
                  <a:srgbClr val="C4E3B0"/>
                </a:solidFill>
              </a:rPr>
              <a:t> Query is sent as a JSON-</a:t>
            </a:r>
            <a:r>
              <a:rPr lang="en-US" sz="2800" dirty="0" err="1">
                <a:solidFill>
                  <a:srgbClr val="C4E3B0"/>
                </a:solidFill>
              </a:rPr>
              <a:t>esque</a:t>
            </a:r>
            <a:r>
              <a:rPr lang="en-US" sz="2800" dirty="0">
                <a:solidFill>
                  <a:srgbClr val="C4E3B0"/>
                </a:solidFill>
              </a:rPr>
              <a:t> syntax with the query name in front of { } which contain the desired fields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7466" dirty="0">
              <a:solidFill>
                <a:srgbClr val="C4E3B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sz="4267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F2BAB4-4FEC-454C-BEB5-0AF2149673E9}"/>
              </a:ext>
            </a:extLst>
          </p:cNvPr>
          <p:cNvCxnSpPr>
            <a:cxnSpLocks/>
          </p:cNvCxnSpPr>
          <p:nvPr/>
        </p:nvCxnSpPr>
        <p:spPr>
          <a:xfrm flipH="1" flipV="1">
            <a:off x="9248931" y="3807502"/>
            <a:ext cx="439820" cy="107578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4D8C9D2-D613-B945-8C3A-4C0AF1B8B5D4}"/>
              </a:ext>
            </a:extLst>
          </p:cNvPr>
          <p:cNvSpPr txBox="1"/>
          <p:nvPr/>
        </p:nvSpPr>
        <p:spPr>
          <a:xfrm>
            <a:off x="9461643" y="4947312"/>
            <a:ext cx="167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Fields to return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81C508-4C04-C745-8627-5393A88C87F6}"/>
              </a:ext>
            </a:extLst>
          </p:cNvPr>
          <p:cNvCxnSpPr>
            <a:cxnSpLocks/>
          </p:cNvCxnSpPr>
          <p:nvPr/>
        </p:nvCxnSpPr>
        <p:spPr>
          <a:xfrm flipH="1">
            <a:off x="8381714" y="1056222"/>
            <a:ext cx="428016" cy="102741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AB7E5F-F5BC-2740-B3A3-05084EBC4239}"/>
              </a:ext>
            </a:extLst>
          </p:cNvPr>
          <p:cNvSpPr txBox="1"/>
          <p:nvPr/>
        </p:nvSpPr>
        <p:spPr>
          <a:xfrm>
            <a:off x="8809730" y="662731"/>
            <a:ext cx="3025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Query name that matches query in </a:t>
            </a:r>
            <a:r>
              <a:rPr lang="en-US" dirty="0" err="1">
                <a:solidFill>
                  <a:schemeClr val="bg1"/>
                </a:solidFill>
              </a:rPr>
              <a:t>Schema.js</a:t>
            </a:r>
            <a:r>
              <a:rPr lang="en-US" dirty="0">
                <a:solidFill>
                  <a:schemeClr val="bg1"/>
                </a:solidFill>
              </a:rPr>
              <a:t> on server</a:t>
            </a:r>
          </a:p>
        </p:txBody>
      </p:sp>
    </p:spTree>
    <p:extLst>
      <p:ext uri="{BB962C8B-B14F-4D97-AF65-F5344CB8AC3E}">
        <p14:creationId xmlns:p14="http://schemas.microsoft.com/office/powerpoint/2010/main" val="389380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DF0336-E61C-634F-8370-069DA31E4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144" y="1988285"/>
            <a:ext cx="4544549" cy="295902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753246" y="94375"/>
            <a:ext cx="4842476" cy="65783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67" dirty="0"/>
              <a:t>Querying Server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0049" y="1056222"/>
            <a:ext cx="5979662" cy="432077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800" dirty="0">
                <a:solidFill>
                  <a:srgbClr val="C4E3B0"/>
                </a:solidFill>
              </a:rPr>
              <a:t>Queries that take arguments are written with the arguments passed in parenthesis as key : value pairs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7466" dirty="0">
              <a:solidFill>
                <a:srgbClr val="C4E3B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sz="4267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81C508-4C04-C745-8627-5393A88C87F6}"/>
              </a:ext>
            </a:extLst>
          </p:cNvPr>
          <p:cNvCxnSpPr>
            <a:cxnSpLocks/>
          </p:cNvCxnSpPr>
          <p:nvPr/>
        </p:nvCxnSpPr>
        <p:spPr>
          <a:xfrm>
            <a:off x="9248931" y="1454046"/>
            <a:ext cx="0" cy="103432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AB7E5F-F5BC-2740-B3A3-05084EBC4239}"/>
              </a:ext>
            </a:extLst>
          </p:cNvPr>
          <p:cNvSpPr txBox="1"/>
          <p:nvPr/>
        </p:nvSpPr>
        <p:spPr>
          <a:xfrm>
            <a:off x="8809730" y="662731"/>
            <a:ext cx="3025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Index argument on movie query</a:t>
            </a:r>
          </a:p>
        </p:txBody>
      </p:sp>
    </p:spTree>
    <p:extLst>
      <p:ext uri="{BB962C8B-B14F-4D97-AF65-F5344CB8AC3E}">
        <p14:creationId xmlns:p14="http://schemas.microsoft.com/office/powerpoint/2010/main" val="356367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1B527-EA49-6742-8825-7DED866D2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79" y="330261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Code Along Practice – Hit Live API for Developers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8C8EE-9EE3-F246-91B7-3118444C62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35703" y="1137830"/>
            <a:ext cx="9418839" cy="4316201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Using this endpoint: </a:t>
            </a:r>
            <a:r>
              <a:rPr lang="en-US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28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movies-graphql-dot-tech-services-1000201953.uc.r.appspot.com</a:t>
            </a:r>
            <a:r>
              <a:rPr lang="en-US" sz="2800" dirty="0">
                <a:solidFill>
                  <a:schemeClr val="accent2"/>
                </a:solidFill>
              </a:rPr>
              <a:t>/</a:t>
            </a:r>
            <a:r>
              <a:rPr lang="en-US" sz="2800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q?query=</a:t>
            </a:r>
            <a:endParaRPr lang="en-US" sz="2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Query all movies, showing title and year.  The query name is ”movies”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Query the movie with index 2.  The query name is “movie”</a:t>
            </a: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Query all movies starring Johnny Depp.  The query name is “starring”</a:t>
            </a:r>
          </a:p>
          <a:p>
            <a:pPr lvl="1" indent="0">
              <a:buNone/>
            </a:pPr>
            <a:endParaRPr lang="en-US" sz="22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0">
              <a:buNone/>
            </a:pPr>
            <a:endParaRPr lang="en-US" sz="22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0">
              <a:buNone/>
            </a:pPr>
            <a:endParaRPr lang="en-US" sz="22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1398B-2AB0-A442-AD24-DE8883ED62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85" y="330261"/>
            <a:ext cx="1589293" cy="158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7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74047" y="297401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#1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3E54B7-F87C-454F-AFF4-2F2E4AAAA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957" y="0"/>
            <a:ext cx="65506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92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74047" y="297401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#2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C80CCF-B10A-E64C-8E7D-BEA7B0FA6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2466"/>
            <a:ext cx="12192000" cy="449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06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4999-9819-2A4B-9A67-310215166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Feature / Scenario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689DD-2EA7-404A-A03F-B56E9B72D6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 our </a:t>
            </a:r>
            <a:r>
              <a:rPr lang="en-US" dirty="0" err="1"/>
              <a:t>DevBios</a:t>
            </a:r>
            <a:r>
              <a:rPr lang="en-US" dirty="0"/>
              <a:t> app, we would like add a complex search feature to analyze and report on our Developers.  We would like to filter live data from a server on every field  How can this be achieved?</a:t>
            </a:r>
          </a:p>
        </p:txBody>
      </p:sp>
    </p:spTree>
    <p:extLst>
      <p:ext uri="{BB962C8B-B14F-4D97-AF65-F5344CB8AC3E}">
        <p14:creationId xmlns:p14="http://schemas.microsoft.com/office/powerpoint/2010/main" val="2110889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74047" y="297401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#3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EFE875-3A1A-574F-A7CD-E6DC3E3AC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2176"/>
            <a:ext cx="12192000" cy="558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68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448" y="2717800"/>
            <a:ext cx="12177485" cy="748988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GraphQL</a:t>
            </a:r>
            <a:r>
              <a:rPr lang="en-US" dirty="0">
                <a:solidFill>
                  <a:schemeClr val="bg1"/>
                </a:solidFill>
              </a:rPr>
              <a:t> Mutations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7271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753246" y="94375"/>
            <a:ext cx="4842476" cy="65783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67" dirty="0"/>
              <a:t>Mutations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0049" y="1056222"/>
            <a:ext cx="10490980" cy="432077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800" dirty="0" err="1">
                <a:solidFill>
                  <a:srgbClr val="C4E3B0"/>
                </a:solidFill>
              </a:rPr>
              <a:t>GraphQL</a:t>
            </a:r>
            <a:r>
              <a:rPr lang="en-US" sz="2800" dirty="0">
                <a:solidFill>
                  <a:srgbClr val="C4E3B0"/>
                </a:solidFill>
              </a:rPr>
              <a:t> Mutations add data to the database, much like a traditional post / insert.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7466" dirty="0">
              <a:solidFill>
                <a:srgbClr val="C4E3B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sz="4267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3C239-ABA1-E841-BDF3-C8327F9C5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850" y="3383095"/>
            <a:ext cx="4635500" cy="19939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2C97C0F-4B3D-9248-93A8-7E7F45E1236D}"/>
              </a:ext>
            </a:extLst>
          </p:cNvPr>
          <p:cNvCxnSpPr>
            <a:cxnSpLocks/>
          </p:cNvCxnSpPr>
          <p:nvPr/>
        </p:nvCxnSpPr>
        <p:spPr>
          <a:xfrm flipH="1">
            <a:off x="6003526" y="2700572"/>
            <a:ext cx="428016" cy="102741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4FDDE41-7ECB-F34D-BD3B-FA4D5E17D212}"/>
              </a:ext>
            </a:extLst>
          </p:cNvPr>
          <p:cNvSpPr txBox="1"/>
          <p:nvPr/>
        </p:nvSpPr>
        <p:spPr>
          <a:xfrm>
            <a:off x="6431542" y="2307081"/>
            <a:ext cx="3025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Mutation name that matches query in schema on server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297E30-E95F-D141-B840-E27221EEA218}"/>
              </a:ext>
            </a:extLst>
          </p:cNvPr>
          <p:cNvCxnSpPr>
            <a:cxnSpLocks/>
          </p:cNvCxnSpPr>
          <p:nvPr/>
        </p:nvCxnSpPr>
        <p:spPr>
          <a:xfrm>
            <a:off x="4215362" y="2872877"/>
            <a:ext cx="260038" cy="59497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7FF8D12-34F8-744C-B93D-17C3AF3AAE04}"/>
              </a:ext>
            </a:extLst>
          </p:cNvPr>
          <p:cNvSpPr txBox="1"/>
          <p:nvPr/>
        </p:nvSpPr>
        <p:spPr>
          <a:xfrm>
            <a:off x="2032000" y="2533843"/>
            <a:ext cx="3025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‘mutation’ text in front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B5B1F52-4DB7-AF49-A353-C7C493A0C1D7}"/>
              </a:ext>
            </a:extLst>
          </p:cNvPr>
          <p:cNvCxnSpPr>
            <a:cxnSpLocks/>
          </p:cNvCxnSpPr>
          <p:nvPr/>
        </p:nvCxnSpPr>
        <p:spPr>
          <a:xfrm>
            <a:off x="3922971" y="4380045"/>
            <a:ext cx="796513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0ACAF5-576E-654B-9EA1-42D916755AE2}"/>
              </a:ext>
            </a:extLst>
          </p:cNvPr>
          <p:cNvSpPr txBox="1"/>
          <p:nvPr/>
        </p:nvSpPr>
        <p:spPr>
          <a:xfrm>
            <a:off x="924041" y="4121753"/>
            <a:ext cx="3025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Fields you want to see in response after successful post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9A72417-5692-0643-8034-BF2B301E0DD9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7610168" y="4204272"/>
            <a:ext cx="1447670" cy="52983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B0E8ADB-023F-6A40-9BDF-0B5E4A561B37}"/>
              </a:ext>
            </a:extLst>
          </p:cNvPr>
          <p:cNvSpPr txBox="1"/>
          <p:nvPr/>
        </p:nvSpPr>
        <p:spPr>
          <a:xfrm>
            <a:off x="9057838" y="4272445"/>
            <a:ext cx="2848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 fields that match mutation def in schema on server</a:t>
            </a:r>
          </a:p>
        </p:txBody>
      </p:sp>
    </p:spTree>
    <p:extLst>
      <p:ext uri="{BB962C8B-B14F-4D97-AF65-F5344CB8AC3E}">
        <p14:creationId xmlns:p14="http://schemas.microsoft.com/office/powerpoint/2010/main" val="288755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753246" y="94375"/>
            <a:ext cx="4842476" cy="65783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67" dirty="0"/>
              <a:t>Mutation Schema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79128" y="852077"/>
            <a:ext cx="6628575" cy="147842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800" dirty="0" err="1">
                <a:solidFill>
                  <a:srgbClr val="C4E3B0"/>
                </a:solidFill>
              </a:rPr>
              <a:t>GraphQL</a:t>
            </a:r>
            <a:r>
              <a:rPr lang="en-US" sz="2800" dirty="0">
                <a:solidFill>
                  <a:srgbClr val="C4E3B0"/>
                </a:solidFill>
              </a:rPr>
              <a:t> Mutation </a:t>
            </a:r>
            <a:r>
              <a:rPr lang="en-US" sz="2800" dirty="0" err="1">
                <a:solidFill>
                  <a:srgbClr val="C4E3B0"/>
                </a:solidFill>
              </a:rPr>
              <a:t>args</a:t>
            </a:r>
            <a:r>
              <a:rPr lang="en-US" sz="2800" dirty="0">
                <a:solidFill>
                  <a:srgbClr val="C4E3B0"/>
                </a:solidFill>
              </a:rPr>
              <a:t> must be of a </a:t>
            </a:r>
            <a:r>
              <a:rPr lang="en-US" sz="2800" dirty="0" err="1">
                <a:solidFill>
                  <a:srgbClr val="C4E3B0"/>
                </a:solidFill>
              </a:rPr>
              <a:t>GraphQLInput</a:t>
            </a:r>
            <a:r>
              <a:rPr lang="en-US" sz="2800" dirty="0">
                <a:solidFill>
                  <a:srgbClr val="C4E3B0"/>
                </a:solidFill>
              </a:rPr>
              <a:t> type from </a:t>
            </a:r>
            <a:r>
              <a:rPr lang="en-US" sz="2800" dirty="0" err="1">
                <a:solidFill>
                  <a:srgbClr val="C4E3B0"/>
                </a:solidFill>
              </a:rPr>
              <a:t>graphql</a:t>
            </a:r>
            <a:r>
              <a:rPr lang="en-US" sz="2800" dirty="0">
                <a:solidFill>
                  <a:srgbClr val="C4E3B0"/>
                </a:solidFill>
              </a:rPr>
              <a:t> library 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7466" dirty="0">
              <a:solidFill>
                <a:srgbClr val="C4E3B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sz="4267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0E257D-42AD-0043-B752-8BCA60F73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327" y="752213"/>
            <a:ext cx="3878825" cy="60059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FBDAD2-31B8-2E4C-B57E-8F1BCA5BD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39" y="2576287"/>
            <a:ext cx="4746070" cy="391392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8F4E02-46D4-B748-93ED-F886DE47E194}"/>
              </a:ext>
            </a:extLst>
          </p:cNvPr>
          <p:cNvCxnSpPr/>
          <p:nvPr/>
        </p:nvCxnSpPr>
        <p:spPr>
          <a:xfrm flipV="1">
            <a:off x="4952326" y="3147802"/>
            <a:ext cx="4345423" cy="436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00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1B527-EA49-6742-8825-7DED866D2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79" y="330261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Code Along Practice – Mutation on Live </a:t>
            </a:r>
            <a:r>
              <a:rPr lang="en-US" dirty="0" err="1"/>
              <a:t>GraphQL</a:t>
            </a:r>
            <a:r>
              <a:rPr lang="en-US" dirty="0"/>
              <a:t> Server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8C8EE-9EE3-F246-91B7-3118444C62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35703" y="1137830"/>
            <a:ext cx="9418839" cy="4316201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Using this endpoint: </a:t>
            </a:r>
            <a:r>
              <a:rPr lang="en-US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28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movies-graphql-dot-tech-services-1000201953.uc.r.appspot.com</a:t>
            </a:r>
            <a:r>
              <a:rPr lang="en-US" sz="2800" dirty="0">
                <a:solidFill>
                  <a:schemeClr val="accent2"/>
                </a:solidFill>
              </a:rPr>
              <a:t>/</a:t>
            </a:r>
            <a:r>
              <a:rPr lang="en-US" sz="2800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q?query=</a:t>
            </a:r>
            <a:endParaRPr lang="en-US" sz="2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Write a mutation that posts your favorite movie.  The mutation name is ”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createMovie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”.  The inputs should be as follows: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Mutation{</a:t>
            </a:r>
          </a:p>
          <a:p>
            <a:r>
              <a:rPr lang="en-US" dirty="0" err="1"/>
              <a:t>createMovie</a:t>
            </a:r>
            <a:r>
              <a:rPr lang="en-US" dirty="0"/>
              <a:t>(input: {title: string, cost: </a:t>
            </a:r>
            <a:r>
              <a:rPr lang="en-US" dirty="0" err="1"/>
              <a:t>int</a:t>
            </a:r>
            <a:r>
              <a:rPr lang="en-US" dirty="0"/>
              <a:t>, year: string, cover: string, starring:[</a:t>
            </a:r>
            <a:r>
              <a:rPr lang="en-US" dirty="0" err="1"/>
              <a:t>string,string</a:t>
            </a:r>
            <a:r>
              <a:rPr lang="en-US" dirty="0"/>
              <a:t>…]}){fields you want to see on success}}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0">
              <a:buNone/>
            </a:pPr>
            <a:endParaRPr lang="en-US" sz="22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0">
              <a:buNone/>
            </a:pPr>
            <a:endParaRPr lang="en-US" sz="22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0">
              <a:buNone/>
            </a:pPr>
            <a:endParaRPr lang="en-US" sz="22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1398B-2AB0-A442-AD24-DE8883ED62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85" y="330261"/>
            <a:ext cx="1589293" cy="158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9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73C37-F323-5341-B922-AA7B90741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#1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AA2B3-EF5C-2743-9AFC-DA40B443A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871" y="1483214"/>
            <a:ext cx="10235381" cy="398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37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448" y="2717800"/>
            <a:ext cx="12177485" cy="748988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GraphQL</a:t>
            </a:r>
            <a:r>
              <a:rPr lang="en-US" dirty="0">
                <a:solidFill>
                  <a:schemeClr val="bg1"/>
                </a:solidFill>
              </a:rPr>
              <a:t> in React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9480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10638" y="224877"/>
            <a:ext cx="10515600" cy="1008905"/>
          </a:xfrm>
        </p:spPr>
        <p:txBody>
          <a:bodyPr/>
          <a:lstStyle/>
          <a:p>
            <a:r>
              <a:rPr lang="en-US" sz="4267" dirty="0"/>
              <a:t>From React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22944EB-51FF-B045-9DDF-9878B2C60F42}"/>
              </a:ext>
            </a:extLst>
          </p:cNvPr>
          <p:cNvSpPr txBox="1">
            <a:spLocks/>
          </p:cNvSpPr>
          <p:nvPr/>
        </p:nvSpPr>
        <p:spPr>
          <a:xfrm>
            <a:off x="460049" y="1056222"/>
            <a:ext cx="4315152" cy="369566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000" dirty="0">
              <a:solidFill>
                <a:srgbClr val="C4E3B0"/>
              </a:solidFill>
            </a:endParaRP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C4E3B0"/>
                </a:solidFill>
              </a:rPr>
              <a:t>Write query as multiline string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C4E3B0"/>
                </a:solidFill>
              </a:rPr>
              <a:t>Use ‘clean-tagged-string’ library to remove line returns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C4E3B0"/>
                </a:solidFill>
              </a:rPr>
              <a:t>Make GET request with .fetch()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2000" dirty="0">
              <a:solidFill>
                <a:srgbClr val="C4E3B0"/>
              </a:solidFill>
            </a:endParaRP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endParaRPr lang="en-US" sz="2000" dirty="0">
              <a:solidFill>
                <a:srgbClr val="C4E3B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altLang="en-US" sz="2000" dirty="0"/>
          </a:p>
          <a:p>
            <a:pPr>
              <a:buFont typeface="Wingdings" pitchFamily="2" charset="2"/>
              <a:buChar char="Ø"/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1D296E-ADD9-0C4D-B7E9-DBCE8DF57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454" y="1490870"/>
            <a:ext cx="7487808" cy="465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0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1B527-EA49-6742-8825-7DED866D2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79" y="330261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Code Along Practice – </a:t>
            </a:r>
            <a:r>
              <a:rPr lang="en-US" dirty="0" err="1"/>
              <a:t>GraphQL</a:t>
            </a:r>
            <a:r>
              <a:rPr lang="en-US" dirty="0"/>
              <a:t> 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8C8EE-9EE3-F246-91B7-3118444C62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53268" y="1137831"/>
            <a:ext cx="9230731" cy="3902520"/>
          </a:xfrm>
        </p:spPr>
        <p:txBody>
          <a:bodyPr>
            <a:normAutofit fontScale="92500" lnSpcReduction="10000"/>
          </a:bodyPr>
          <a:lstStyle/>
          <a:p>
            <a:pPr marL="742950" indent="-74295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Create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SearchDevelopers.js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file</a:t>
            </a:r>
          </a:p>
          <a:p>
            <a:pPr marL="742950" indent="-742950"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route in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App.js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link in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Navbar.js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utility file that builds the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GraphQL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query string from passed arguments</a:t>
            </a:r>
          </a:p>
          <a:p>
            <a:pPr marL="742950" indent="-742950"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fetch call for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searchDevelopers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developerAPI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Build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SearchDevelopers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with form that allows user to search by any one criteria</a:t>
            </a:r>
          </a:p>
          <a:p>
            <a:pPr marL="742950" indent="-74295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Display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1398B-2AB0-A442-AD24-DE8883ED62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85" y="330261"/>
            <a:ext cx="1589293" cy="158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8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CD1D3-502A-EC4F-801A-36DF1ED0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#1 Create </a:t>
            </a:r>
            <a:r>
              <a:rPr lang="en-US" dirty="0" err="1"/>
              <a:t>SearchDevelopers.js</a:t>
            </a:r>
            <a:r>
              <a:rPr lang="en-US" dirty="0"/>
              <a:t> Component with Template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755A00-58B3-C94C-9F48-B4B46A54F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400" y="1307349"/>
            <a:ext cx="5997199" cy="424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01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7999" y="1137830"/>
            <a:ext cx="11176004" cy="3638451"/>
          </a:xfrm>
        </p:spPr>
        <p:txBody>
          <a:bodyPr>
            <a:normAutofit/>
          </a:bodyPr>
          <a:lstStyle/>
          <a:p>
            <a:r>
              <a:rPr lang="en-US" sz="2400" dirty="0"/>
              <a:t>At the end this 120 min session, you will be able to</a:t>
            </a:r>
          </a:p>
          <a:p>
            <a:endParaRPr lang="en-US" sz="2400" dirty="0"/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Describe </a:t>
            </a:r>
            <a:r>
              <a:rPr lang="en-US" sz="2400" dirty="0" err="1"/>
              <a:t>GraphQL</a:t>
            </a:r>
            <a:r>
              <a:rPr lang="en-US" sz="2400" dirty="0"/>
              <a:t> features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Write </a:t>
            </a:r>
            <a:r>
              <a:rPr lang="en-US" sz="2400" dirty="0" err="1"/>
              <a:t>GraphQL</a:t>
            </a:r>
            <a:r>
              <a:rPr lang="en-US" sz="2400" dirty="0"/>
              <a:t> Queries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Implement </a:t>
            </a:r>
            <a:r>
              <a:rPr lang="en-US" sz="2400" dirty="0" err="1"/>
              <a:t>GraphQL</a:t>
            </a:r>
            <a:r>
              <a:rPr lang="en-US" sz="2400" dirty="0"/>
              <a:t> Query searches in a React App</a:t>
            </a:r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640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9D71D-8554-9B4C-8E4E-6D2B397F7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#2 Add Route in </a:t>
            </a:r>
            <a:r>
              <a:rPr lang="en-US" dirty="0" err="1"/>
              <a:t>App.js</a:t>
            </a:r>
            <a:r>
              <a:rPr lang="en-US" dirty="0"/>
              <a:t> to </a:t>
            </a:r>
            <a:r>
              <a:rPr lang="en-US" dirty="0" err="1"/>
              <a:t>SearchDevelopers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3F62D6-0B88-1C4E-9BC0-07C27CB8C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002" y="1469332"/>
            <a:ext cx="7983785" cy="455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3475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1F78-5261-4F44-AD08-2F2A6C8F0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#3 Add Link in </a:t>
            </a:r>
            <a:r>
              <a:rPr lang="en-US" dirty="0" err="1"/>
              <a:t>Navbar.js</a:t>
            </a:r>
            <a:r>
              <a:rPr lang="en-US" dirty="0"/>
              <a:t> to </a:t>
            </a:r>
            <a:r>
              <a:rPr lang="en-US" dirty="0" err="1"/>
              <a:t>SearchDevelopers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C4800A-C896-614B-B111-98A764D67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647" y="1317894"/>
            <a:ext cx="8132495" cy="487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657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35694A-C2AA-114A-A691-E16DCD2E7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2063750"/>
            <a:ext cx="7740650" cy="27723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8F49B3F-3CD0-1742-9223-16212F486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79" y="330261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#4 Utility File for Building Query </a:t>
            </a:r>
            <a:r>
              <a:rPr lang="en-US" dirty="0" err="1"/>
              <a:t>Args</a:t>
            </a:r>
            <a:r>
              <a:rPr lang="en-US" dirty="0"/>
              <a:t> String</a:t>
            </a:r>
          </a:p>
        </p:txBody>
      </p:sp>
    </p:spTree>
    <p:extLst>
      <p:ext uri="{BB962C8B-B14F-4D97-AF65-F5344CB8AC3E}">
        <p14:creationId xmlns:p14="http://schemas.microsoft.com/office/powerpoint/2010/main" val="36559187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8F49B3F-3CD0-1742-9223-16212F486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79" y="330261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#5 </a:t>
            </a:r>
            <a:r>
              <a:rPr lang="en-US" dirty="0" err="1"/>
              <a:t>searchDevelopers</a:t>
            </a:r>
            <a:r>
              <a:rPr lang="en-US" dirty="0"/>
              <a:t> function in </a:t>
            </a:r>
            <a:r>
              <a:rPr lang="en-US" dirty="0" err="1"/>
              <a:t>developerAPI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F48D37-F7F6-5A43-BCE0-84BB8350A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0006"/>
            <a:ext cx="12192000" cy="125798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E380716-D9A2-064C-8FD0-0973C080F680}"/>
              </a:ext>
            </a:extLst>
          </p:cNvPr>
          <p:cNvCxnSpPr>
            <a:cxnSpLocks/>
          </p:cNvCxnSpPr>
          <p:nvPr/>
        </p:nvCxnSpPr>
        <p:spPr>
          <a:xfrm flipV="1">
            <a:off x="7715136" y="3541986"/>
            <a:ext cx="1996423" cy="144049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42D96DE-4BCB-3244-AB31-A5F09CB9EB24}"/>
              </a:ext>
            </a:extLst>
          </p:cNvPr>
          <p:cNvSpPr txBox="1"/>
          <p:nvPr/>
        </p:nvSpPr>
        <p:spPr>
          <a:xfrm>
            <a:off x="4689675" y="4982482"/>
            <a:ext cx="3025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Needed to clean special URL </a:t>
            </a:r>
            <a:r>
              <a:rPr lang="en-US">
                <a:solidFill>
                  <a:schemeClr val="bg1"/>
                </a:solidFill>
              </a:rPr>
              <a:t>characters like # or +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412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B6F34C2-DA48-6F47-8534-242D7FC62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85" y="330261"/>
            <a:ext cx="11186220" cy="607259"/>
          </a:xfrm>
        </p:spPr>
        <p:txBody>
          <a:bodyPr/>
          <a:lstStyle/>
          <a:p>
            <a:pPr algn="ctr"/>
            <a:r>
              <a:rPr lang="en-US" dirty="0" err="1"/>
              <a:t>SearchDevelopers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4DB0A8-62E8-3942-A3AD-A6752AE00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13" y="1227473"/>
            <a:ext cx="10813774" cy="517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487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B6F34C2-DA48-6F47-8534-242D7FC62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85" y="330261"/>
            <a:ext cx="11186220" cy="607259"/>
          </a:xfrm>
        </p:spPr>
        <p:txBody>
          <a:bodyPr/>
          <a:lstStyle/>
          <a:p>
            <a:pPr algn="ctr"/>
            <a:r>
              <a:rPr lang="en-US" dirty="0" err="1"/>
              <a:t>SearchDevelopers</a:t>
            </a:r>
            <a:r>
              <a:rPr lang="en-US" dirty="0"/>
              <a:t> </a:t>
            </a:r>
            <a:r>
              <a:rPr lang="en-US" dirty="0" err="1"/>
              <a:t>submitForm</a:t>
            </a:r>
            <a:r>
              <a:rPr lang="en-US" dirty="0"/>
              <a:t> function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AECF36-98F8-9848-845E-F44C2C2F6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435" y="1217401"/>
            <a:ext cx="7769130" cy="538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6691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B6F34C2-DA48-6F47-8534-242D7FC62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85" y="330261"/>
            <a:ext cx="11186220" cy="607259"/>
          </a:xfrm>
        </p:spPr>
        <p:txBody>
          <a:bodyPr/>
          <a:lstStyle/>
          <a:p>
            <a:pPr algn="ctr"/>
            <a:r>
              <a:rPr lang="en-US" dirty="0" err="1"/>
              <a:t>SearchDevelopers</a:t>
            </a:r>
            <a:r>
              <a:rPr lang="en-US" dirty="0"/>
              <a:t>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5C7403-81F1-674C-A6EB-984EA7477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767" y="1092196"/>
            <a:ext cx="10774238" cy="525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1787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50C6FB-ECF8-F146-90AA-AD046BBA1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6452"/>
            <a:ext cx="12192000" cy="566713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628D9AD-713D-9C42-BA7A-FC34BEEC16E3}"/>
              </a:ext>
            </a:extLst>
          </p:cNvPr>
          <p:cNvSpPr/>
          <p:nvPr/>
        </p:nvSpPr>
        <p:spPr>
          <a:xfrm>
            <a:off x="7591744" y="2894143"/>
            <a:ext cx="42504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https://developer.mozilla.org/en-US/docs/Glossary/Truthy#:~:text=On%20this%20Page&amp;text=In%20JavaScript%2C%20a%20truthy%20value,%2C%20undefined%20%2C%20and%20NaN%20)</a:t>
            </a:r>
            <a:endParaRPr lang="en-US" sz="1200" dirty="0">
              <a:solidFill>
                <a:schemeClr val="accent2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7CAD126-8460-0B45-8C9B-1FE13D581B1D}"/>
              </a:ext>
            </a:extLst>
          </p:cNvPr>
          <p:cNvCxnSpPr>
            <a:cxnSpLocks/>
          </p:cNvCxnSpPr>
          <p:nvPr/>
        </p:nvCxnSpPr>
        <p:spPr>
          <a:xfrm flipH="1">
            <a:off x="4506698" y="3309641"/>
            <a:ext cx="2913605" cy="31037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08A47EE-E746-9F42-B35E-D0E7D7244584}"/>
              </a:ext>
            </a:extLst>
          </p:cNvPr>
          <p:cNvSpPr txBox="1"/>
          <p:nvPr/>
        </p:nvSpPr>
        <p:spPr>
          <a:xfrm>
            <a:off x="7591744" y="2404392"/>
            <a:ext cx="354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Truthy in JavaScript if it has a value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7C5C278-CCA2-B44E-B92F-2B355C498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890" y="179193"/>
            <a:ext cx="11186220" cy="607259"/>
          </a:xfrm>
        </p:spPr>
        <p:txBody>
          <a:bodyPr/>
          <a:lstStyle/>
          <a:p>
            <a:pPr algn="ctr"/>
            <a:r>
              <a:rPr lang="en-US" dirty="0" err="1"/>
              <a:t>SearchDevelopers</a:t>
            </a:r>
            <a:r>
              <a:rPr lang="en-US" dirty="0"/>
              <a:t> Form</a:t>
            </a:r>
          </a:p>
        </p:txBody>
      </p:sp>
    </p:spTree>
    <p:extLst>
      <p:ext uri="{BB962C8B-B14F-4D97-AF65-F5344CB8AC3E}">
        <p14:creationId xmlns:p14="http://schemas.microsoft.com/office/powerpoint/2010/main" val="33199059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6730" y="18148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Review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9BFFD5-501D-424A-804E-56C0D59D6638}"/>
              </a:ext>
            </a:extLst>
          </p:cNvPr>
          <p:cNvSpPr txBox="1"/>
          <p:nvPr/>
        </p:nvSpPr>
        <p:spPr>
          <a:xfrm>
            <a:off x="614555" y="1498600"/>
            <a:ext cx="11186220" cy="3352800"/>
          </a:xfrm>
          <a:prstGeom prst="rect">
            <a:avLst/>
          </a:prstGeom>
        </p:spPr>
        <p:txBody>
          <a:bodyPr vert="horz">
            <a:normAutofit/>
          </a:bodyPr>
          <a:lstStyle>
            <a:defPPr>
              <a:defRPr lang="en-US"/>
            </a:defPPr>
            <a:lvl1pPr indent="0" defTabSz="457200">
              <a:spcBef>
                <a:spcPct val="20000"/>
              </a:spcBef>
              <a:buFont typeface="Arial"/>
              <a:buNone/>
              <a:defRPr sz="2800" baseline="0">
                <a:solidFill>
                  <a:schemeClr val="bg2"/>
                </a:solidFill>
              </a:defRPr>
            </a:lvl1pPr>
            <a:lvl2pPr marL="228600" indent="-2270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2pPr>
            <a:lvl3pPr marL="287338" indent="-166688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>
                <a:solidFill>
                  <a:schemeClr val="bg2"/>
                </a:solidFill>
              </a:defRPr>
            </a:lvl3pPr>
            <a:lvl4pPr marL="393700" indent="-1762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>
                <a:solidFill>
                  <a:schemeClr val="bg2"/>
                </a:solidFill>
              </a:defRPr>
            </a:lvl4pPr>
            <a:lvl5pPr marL="512763" indent="-1762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>
                <a:solidFill>
                  <a:schemeClr val="bg2"/>
                </a:solidFill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 err="1"/>
              <a:t>GraphQL</a:t>
            </a:r>
            <a:r>
              <a:rPr lang="en-US" sz="3733" dirty="0"/>
              <a:t> overview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Schemas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Queries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Implementation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476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7999" y="1137830"/>
            <a:ext cx="11176004" cy="3638451"/>
          </a:xfrm>
        </p:spPr>
        <p:txBody>
          <a:bodyPr>
            <a:normAutofit/>
          </a:bodyPr>
          <a:lstStyle/>
          <a:p>
            <a:r>
              <a:rPr lang="en-US" sz="2400" dirty="0"/>
              <a:t>At the end this 120 min session, you will be able to</a:t>
            </a:r>
          </a:p>
          <a:p>
            <a:endParaRPr lang="en-US" sz="2400" dirty="0"/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Describe </a:t>
            </a:r>
            <a:r>
              <a:rPr lang="en-US" sz="2400" dirty="0" err="1"/>
              <a:t>GraphQL</a:t>
            </a:r>
            <a:r>
              <a:rPr lang="en-US" sz="2400" dirty="0"/>
              <a:t> features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Write </a:t>
            </a:r>
            <a:r>
              <a:rPr lang="en-US" sz="2400" dirty="0" err="1"/>
              <a:t>GraphQL</a:t>
            </a:r>
            <a:r>
              <a:rPr lang="en-US" sz="2400" dirty="0"/>
              <a:t> Queries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Implement </a:t>
            </a:r>
            <a:r>
              <a:rPr lang="en-US" sz="2400" dirty="0" err="1"/>
              <a:t>GraphQL</a:t>
            </a:r>
            <a:r>
              <a:rPr lang="en-US" sz="2400" dirty="0"/>
              <a:t> Query searches in a React App</a:t>
            </a:r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063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756779" y="1530752"/>
            <a:ext cx="8521540" cy="2923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Benefits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C4E3B0"/>
                </a:solidFill>
              </a:rPr>
              <a:t>GraphQL</a:t>
            </a:r>
            <a:r>
              <a:rPr lang="en-US" sz="2800" dirty="0">
                <a:solidFill>
                  <a:srgbClr val="C4E3B0"/>
                </a:solidFill>
              </a:rPr>
              <a:t> is an efficient and popular query language that is widely used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Optimizes RESTful calls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Clients are implementing </a:t>
            </a:r>
            <a:r>
              <a:rPr lang="en-US" sz="2800" dirty="0" err="1">
                <a:solidFill>
                  <a:srgbClr val="C4E3B0"/>
                </a:solidFill>
              </a:rPr>
              <a:t>GraphQL</a:t>
            </a:r>
            <a:endParaRPr lang="en-US" sz="2800" dirty="0">
              <a:solidFill>
                <a:srgbClr val="C4E3B0"/>
              </a:solidFill>
            </a:endParaRPr>
          </a:p>
          <a:p>
            <a:pPr marL="685749" indent="-228594">
              <a:buFont typeface="Arial" panose="020B0604020202020204" pitchFamily="34" charset="0"/>
              <a:buChar char="•"/>
            </a:pPr>
            <a:endParaRPr lang="en-US" sz="2667" dirty="0">
              <a:solidFill>
                <a:srgbClr val="C4E3B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9693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E2D3F"/>
            </a:gs>
            <a:gs pos="100000">
              <a:srgbClr val="0A0D16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are the advantages of </a:t>
            </a:r>
            <a:r>
              <a:rPr lang="en-US" dirty="0" err="1"/>
              <a:t>GraphQL</a:t>
            </a:r>
            <a:r>
              <a:rPr lang="en-US" dirty="0"/>
              <a:t>?</a:t>
            </a:r>
          </a:p>
          <a:p>
            <a:r>
              <a:rPr lang="en-US" dirty="0"/>
              <a:t>What are its limitations?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93650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17601" y="1600200"/>
            <a:ext cx="4821529" cy="914400"/>
          </a:xfrm>
        </p:spPr>
        <p:txBody>
          <a:bodyPr>
            <a:noAutofit/>
          </a:bodyPr>
          <a:lstStyle/>
          <a:p>
            <a:r>
              <a:rPr lang="en-US" sz="5867" dirty="0">
                <a:solidFill>
                  <a:schemeClr val="bg1">
                    <a:lumMod val="85000"/>
                  </a:schemeClr>
                </a:solidFill>
              </a:rPr>
              <a:t>Thank You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603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949873-B026-DD4B-B8B8-08C27A5F86AB}"/>
              </a:ext>
            </a:extLst>
          </p:cNvPr>
          <p:cNvSpPr/>
          <p:nvPr/>
        </p:nvSpPr>
        <p:spPr>
          <a:xfrm>
            <a:off x="1895676" y="1704372"/>
            <a:ext cx="8521540" cy="3293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Key Topics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C4E3B0"/>
                </a:solidFill>
              </a:rPr>
              <a:t>GraphQL</a:t>
            </a:r>
            <a:r>
              <a:rPr lang="en-US" sz="2800" dirty="0">
                <a:solidFill>
                  <a:srgbClr val="C4E3B0"/>
                </a:solidFill>
              </a:rPr>
              <a:t> Overview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Querying </a:t>
            </a:r>
            <a:r>
              <a:rPr lang="en-US" sz="2800" dirty="0" err="1">
                <a:solidFill>
                  <a:srgbClr val="C4E3B0"/>
                </a:solidFill>
              </a:rPr>
              <a:t>GraphQL</a:t>
            </a:r>
            <a:endParaRPr lang="en-US" sz="2800" dirty="0">
              <a:solidFill>
                <a:srgbClr val="C4E3B0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Mutations in </a:t>
            </a:r>
            <a:r>
              <a:rPr lang="en-US" sz="2800" dirty="0" err="1">
                <a:solidFill>
                  <a:srgbClr val="C4E3B0"/>
                </a:solidFill>
              </a:rPr>
              <a:t>GraphQL</a:t>
            </a:r>
            <a:endParaRPr lang="en-US" sz="2800" dirty="0">
              <a:solidFill>
                <a:srgbClr val="C4E3B0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Implementing in React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C4E3B0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667" dirty="0">
              <a:solidFill>
                <a:srgbClr val="C4E3B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7859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448" y="2717800"/>
            <a:ext cx="12177485" cy="748988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GraphQL</a:t>
            </a:r>
            <a:r>
              <a:rPr lang="en-US" dirty="0">
                <a:solidFill>
                  <a:schemeClr val="bg1"/>
                </a:solidFill>
              </a:rPr>
              <a:t> Overview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6387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2982782" y="2549415"/>
            <a:ext cx="7180549" cy="20825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Developed at Facebook to mitigate the problems of inadequate networks handling increased usage on inadequate mobile hardware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275EB8-3C9A-2341-A3B3-CB9918567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469" y="393659"/>
            <a:ext cx="7525062" cy="215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80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2982782" y="2549415"/>
            <a:ext cx="7180549" cy="20825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Query control delegated to client side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Front end requests exactly what it needs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No need to create additional server side endpoints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Retrieve only data the front end needs in a single request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275EB8-3C9A-2341-A3B3-CB9918567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584" y="393660"/>
            <a:ext cx="7525062" cy="215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88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33375" y="365125"/>
            <a:ext cx="10515600" cy="11636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67" dirty="0" err="1"/>
              <a:t>GraphQL</a:t>
            </a:r>
            <a:r>
              <a:rPr lang="en-US" sz="4267" dirty="0"/>
              <a:t> Architectures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D39A67-9639-5145-8CE2-643E37540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766" y="1933492"/>
            <a:ext cx="6157874" cy="23387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B11109-5132-D64C-B1E9-5DAF10E51741}"/>
              </a:ext>
            </a:extLst>
          </p:cNvPr>
          <p:cNvSpPr txBox="1"/>
          <p:nvPr/>
        </p:nvSpPr>
        <p:spPr>
          <a:xfrm>
            <a:off x="5591175" y="4676932"/>
            <a:ext cx="183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Backing Database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CEB624-2E17-7745-BDD3-35D4A572CEFD}"/>
              </a:ext>
            </a:extLst>
          </p:cNvPr>
          <p:cNvSpPr/>
          <p:nvPr/>
        </p:nvSpPr>
        <p:spPr>
          <a:xfrm>
            <a:off x="2826811" y="6221998"/>
            <a:ext cx="64713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https://www.tutorialspoint.com/graphql/graphql_architecture.htm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8126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19301</TotalTime>
  <Words>874</Words>
  <Application>Microsoft Macintosh PowerPoint</Application>
  <PresentationFormat>Widescreen</PresentationFormat>
  <Paragraphs>141</Paragraphs>
  <Slides>41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Wingdings</vt:lpstr>
      <vt:lpstr>Office Theme</vt:lpstr>
      <vt:lpstr>PowerPoint Presentation</vt:lpstr>
      <vt:lpstr>App Feature / Scenario</vt:lpstr>
      <vt:lpstr>Course Objective: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Schema</vt:lpstr>
      <vt:lpstr>Schema</vt:lpstr>
      <vt:lpstr>PowerPoint Presentation</vt:lpstr>
      <vt:lpstr>PowerPoint Presentation</vt:lpstr>
      <vt:lpstr>PowerPoint Presentation</vt:lpstr>
      <vt:lpstr>Code Along Practice – Hit Live API for Developers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 Along Practice – Mutation on Live GraphQL Server</vt:lpstr>
      <vt:lpstr>#1 </vt:lpstr>
      <vt:lpstr>PowerPoint Presentation</vt:lpstr>
      <vt:lpstr>From React</vt:lpstr>
      <vt:lpstr>Code Along Practice – GraphQL Search</vt:lpstr>
      <vt:lpstr>#1 Create SearchDevelopers.js Component with Template Code</vt:lpstr>
      <vt:lpstr>#2 Add Route in App.js to SearchDevelopers</vt:lpstr>
      <vt:lpstr>#3 Add Link in Navbar.js to SearchDevelopers</vt:lpstr>
      <vt:lpstr>#4 Utility File for Building Query Args String</vt:lpstr>
      <vt:lpstr>#5 searchDevelopers function in developerAPI</vt:lpstr>
      <vt:lpstr>SearchDevelopers</vt:lpstr>
      <vt:lpstr>SearchDevelopers submitForm function</vt:lpstr>
      <vt:lpstr>SearchDevelopers Form</vt:lpstr>
      <vt:lpstr>SearchDevelopers Form</vt:lpstr>
      <vt:lpstr>Review</vt:lpstr>
      <vt:lpstr>Course Objective: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Monroe, Jason (Cognizant)</dc:creator>
  <cp:lastModifiedBy>Monroe, Jason (Cognizant)</cp:lastModifiedBy>
  <cp:revision>144</cp:revision>
  <dcterms:created xsi:type="dcterms:W3CDTF">2019-12-05T00:16:50Z</dcterms:created>
  <dcterms:modified xsi:type="dcterms:W3CDTF">2021-09-07T15:07:42Z</dcterms:modified>
</cp:coreProperties>
</file>